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7067"/>
  </p:normalViewPr>
  <p:slideViewPr>
    <p:cSldViewPr snapToGrid="0" snapToObjects="1">
      <p:cViewPr varScale="1">
        <p:scale>
          <a:sx n="84" d="100"/>
          <a:sy n="84" d="100"/>
        </p:scale>
        <p:origin x="1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39E852-5BF7-BE47-8F18-332EB6D23B7D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1A6ED0-AF75-D54E-96B6-3431208DEA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375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我们实现了一个简单的</a:t>
            </a:r>
            <a:r>
              <a:rPr kumimoji="1" lang="en-US" altLang="zh-CN" dirty="0" err="1"/>
              <a:t>paxos</a:t>
            </a:r>
            <a:r>
              <a:rPr kumimoji="1" lang="zh-CN" altLang="en-US" dirty="0"/>
              <a:t>协议，算法参照课程内容实现，我们会首先介绍一下主要实现内容，最后进行演示。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A6ED0-AF75-D54E-96B6-3431208DEAC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9374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我们的项目中包含以下几个模块，下面简单介绍一下前四个核心模块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A6ED0-AF75-D54E-96B6-3431208DEAC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338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在消息模块我们首先实现了 </a:t>
            </a:r>
            <a:r>
              <a:rPr kumimoji="1" lang="en-US" altLang="zh-CN" dirty="0"/>
              <a:t>message</a:t>
            </a:r>
            <a:r>
              <a:rPr kumimoji="1" lang="zh-CN" altLang="en-US" dirty="0"/>
              <a:t> 类，</a:t>
            </a:r>
            <a:r>
              <a:rPr kumimoji="1" lang="en-US" altLang="zh-CN" dirty="0"/>
              <a:t>message</a:t>
            </a:r>
            <a:r>
              <a:rPr kumimoji="1" lang="zh-CN" altLang="en-US" dirty="0"/>
              <a:t>的类型有以下</a:t>
            </a:r>
            <a:r>
              <a:rPr kumimoji="1" lang="en-US" altLang="zh-CN" dirty="0"/>
              <a:t>7</a:t>
            </a:r>
            <a:r>
              <a:rPr kumimoji="1" lang="zh-CN" altLang="en-US" dirty="0"/>
              <a:t>种，主要用于复现 </a:t>
            </a:r>
            <a:r>
              <a:rPr kumimoji="1" lang="en-US" altLang="zh-CN" dirty="0"/>
              <a:t>propose</a:t>
            </a:r>
            <a:r>
              <a:rPr kumimoji="1" lang="zh-CN" altLang="en-US" dirty="0"/>
              <a:t> 和 </a:t>
            </a:r>
            <a:r>
              <a:rPr kumimoji="1" lang="en-US" altLang="zh-CN" dirty="0"/>
              <a:t>accept</a:t>
            </a:r>
            <a:r>
              <a:rPr kumimoji="1" lang="zh-CN" altLang="en-US" dirty="0"/>
              <a:t> 两个过程。</a:t>
            </a:r>
            <a:endParaRPr kumimoji="1" lang="en-US" altLang="zh-CN" dirty="0"/>
          </a:p>
          <a:p>
            <a:r>
              <a:rPr kumimoji="1" lang="zh-CN" altLang="en-US" dirty="0"/>
              <a:t>其中 最后一类 </a:t>
            </a:r>
            <a:r>
              <a:rPr kumimoji="1" lang="en-US" altLang="zh-CN" dirty="0"/>
              <a:t>extra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propose</a:t>
            </a:r>
            <a:r>
              <a:rPr kumimoji="1" lang="zh-CN" altLang="en-US" dirty="0"/>
              <a:t> 是外部消息，触发节点进行 </a:t>
            </a:r>
            <a:r>
              <a:rPr kumimoji="1" lang="en-US" altLang="zh-CN" dirty="0"/>
              <a:t>propose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为了方便实现消息回复，还实现了</a:t>
            </a:r>
            <a:r>
              <a:rPr kumimoji="1" lang="en-US" altLang="zh-CN" dirty="0"/>
              <a:t>copy</a:t>
            </a:r>
            <a:r>
              <a:rPr kumimoji="1" lang="zh-CN" altLang="en-US" dirty="0"/>
              <a:t> </a:t>
            </a:r>
            <a:r>
              <a:rPr kumimoji="1" lang="en-US" altLang="zh-CN" dirty="0"/>
              <a:t>as</a:t>
            </a:r>
            <a:r>
              <a:rPr kumimoji="1" lang="zh-CN" altLang="en-US" dirty="0"/>
              <a:t> </a:t>
            </a:r>
            <a:r>
              <a:rPr kumimoji="1" lang="en-US" altLang="zh-CN" dirty="0"/>
              <a:t>reply</a:t>
            </a:r>
            <a:r>
              <a:rPr kumimoji="1" lang="zh-CN" altLang="en-US" dirty="0"/>
              <a:t> 函数。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A6ED0-AF75-D54E-96B6-3431208DEACB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7582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消息模块另一个类是 </a:t>
            </a:r>
            <a:r>
              <a:rPr kumimoji="1"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</a:t>
            </a:r>
            <a:r>
              <a:rPr kumimoji="1"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Handler</a:t>
            </a:r>
            <a:r>
              <a:rPr kumimoji="1"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，它负责 </a:t>
            </a:r>
            <a:r>
              <a:rPr kumimoji="1" lang="e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socket </a:t>
            </a:r>
            <a:r>
              <a:rPr kumimoji="1"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消息传输，并把消息传递给对应节点</a:t>
            </a:r>
            <a:endParaRPr kumimoji="1"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它的一个字类是 </a:t>
            </a:r>
            <a:r>
              <a:rPr kumimoji="1"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 Listener</a:t>
            </a:r>
            <a:r>
              <a:rPr kumimoji="1"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 当收到消息后就放入队列中，</a:t>
            </a:r>
            <a:r>
              <a:rPr kumimoji="1"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handler</a:t>
            </a:r>
            <a:r>
              <a:rPr kumimoji="1"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把队列中的信息交给上层节点处理。</a:t>
            </a:r>
            <a:endParaRPr kumimoji="1" lang="en-US" altLang="zh-CN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A6ED0-AF75-D54E-96B6-3431208DEACB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0098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接下里，资源记录模块 实现了 </a:t>
            </a:r>
            <a:r>
              <a:rPr kumimoji="1" lang="en-US" altLang="zh-CN" dirty="0"/>
              <a:t>instance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 类，</a:t>
            </a:r>
            <a:endParaRPr kumimoji="1" lang="en-US" altLang="zh-CN" dirty="0"/>
          </a:p>
          <a:p>
            <a:r>
              <a:rPr kumimoji="1" lang="zh-CN" altLang="en-US" dirty="0"/>
              <a:t>每个节点，对每个资源维护一个</a:t>
            </a:r>
            <a:r>
              <a:rPr kumimoji="1" lang="en-US" altLang="zh-CN" dirty="0"/>
              <a:t>record</a:t>
            </a:r>
            <a:r>
              <a:rPr kumimoji="1" lang="zh-CN" altLang="en-US" dirty="0"/>
              <a:t>，记录历史协议，并记录最高的 </a:t>
            </a:r>
            <a:r>
              <a:rPr kumimoji="1" lang="en-US" altLang="zh-CN" dirty="0"/>
              <a:t>proposal</a:t>
            </a:r>
            <a:r>
              <a:rPr kumimoji="1" lang="zh-CN" altLang="en-US" dirty="0"/>
              <a:t> </a:t>
            </a:r>
            <a:r>
              <a:rPr kumimoji="1" lang="en-US" altLang="zh-CN" dirty="0"/>
              <a:t>ID</a:t>
            </a:r>
            <a:r>
              <a:rPr kumimoji="1" lang="zh-CN" altLang="en-US" dirty="0"/>
              <a:t> 和当前 </a:t>
            </a:r>
            <a:r>
              <a:rPr kumimoji="1" lang="en-US" altLang="zh-CN" dirty="0"/>
              <a:t>value</a:t>
            </a:r>
          </a:p>
          <a:p>
            <a:r>
              <a:rPr kumimoji="1" lang="zh-CN" altLang="en-US" dirty="0"/>
              <a:t>每个</a:t>
            </a:r>
            <a:r>
              <a:rPr kumimoji="1" lang="en-US" altLang="zh-CN" dirty="0"/>
              <a:t>proposal</a:t>
            </a:r>
            <a:r>
              <a:rPr kumimoji="1" lang="zh-CN" altLang="en-US" dirty="0"/>
              <a:t> </a:t>
            </a:r>
            <a:r>
              <a:rPr kumimoji="1" lang="en-US" altLang="zh-CN" dirty="0"/>
              <a:t>ID</a:t>
            </a:r>
            <a:r>
              <a:rPr kumimoji="1" lang="zh-CN" altLang="en-US" dirty="0"/>
              <a:t> 由 端口、</a:t>
            </a:r>
            <a:r>
              <a:rPr kumimoji="1" lang="en-US" altLang="zh-CN" dirty="0"/>
              <a:t>timestamp</a:t>
            </a:r>
            <a:r>
              <a:rPr kumimoji="1" lang="zh-CN" altLang="en-US" dirty="0"/>
              <a:t> 组成。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A6ED0-AF75-D54E-96B6-3431208DEAC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0071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在节点模块我们实现了两个类：</a:t>
            </a:r>
            <a:r>
              <a:rPr kumimoji="1" lang="en-US" altLang="zh-CN" dirty="0"/>
              <a:t>Proposer</a:t>
            </a:r>
            <a:r>
              <a:rPr kumimoji="1" lang="zh-CN" altLang="en-US" dirty="0"/>
              <a:t> 和 </a:t>
            </a:r>
            <a:r>
              <a:rPr kumimoji="1" lang="en-US" altLang="zh-CN" dirty="0"/>
              <a:t>Acceptor,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r>
              <a:rPr kumimoji="1" lang="zh-CN" altLang="en-US" dirty="0"/>
              <a:t>每一类实现了一些基本功能，主要包括接收消息、发送消息，</a:t>
            </a:r>
            <a:r>
              <a:rPr kumimoji="1" lang="en-US" altLang="zh-CN" dirty="0"/>
              <a:t>Leader</a:t>
            </a:r>
            <a:r>
              <a:rPr kumimoji="1" lang="zh-CN" altLang="en-US" dirty="0"/>
              <a:t>还包括发起新的 </a:t>
            </a:r>
            <a:r>
              <a:rPr kumimoji="1" lang="en-US" altLang="zh-CN" dirty="0"/>
              <a:t>proposal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Proposer</a:t>
            </a:r>
            <a:r>
              <a:rPr kumimoji="1" lang="zh-CN" altLang="en-US" dirty="0"/>
              <a:t>的</a:t>
            </a:r>
            <a:r>
              <a:rPr kumimoji="1" lang="en" altLang="zh-CN" dirty="0" err="1"/>
              <a:t>HeartbeatListener</a:t>
            </a:r>
            <a:r>
              <a:rPr kumimoji="1" lang="zh-CN" altLang="en" dirty="0"/>
              <a:t>和</a:t>
            </a:r>
            <a:r>
              <a:rPr kumimoji="1" lang="en" altLang="zh-CN" dirty="0" err="1"/>
              <a:t>HeartbeatSender</a:t>
            </a:r>
            <a:r>
              <a:rPr kumimoji="1" lang="zh-CN" altLang="en" dirty="0"/>
              <a:t>可以</a:t>
            </a:r>
            <a:r>
              <a:rPr kumimoji="1" lang="zh-CN" altLang="en-US" dirty="0"/>
              <a:t>监听来自其他</a:t>
            </a:r>
            <a:r>
              <a:rPr kumimoji="1" lang="en-US" altLang="zh-CN" dirty="0"/>
              <a:t>Proposer</a:t>
            </a:r>
            <a:r>
              <a:rPr kumimoji="1" lang="zh-CN" altLang="en-US" dirty="0"/>
              <a:t>的</a:t>
            </a:r>
            <a:r>
              <a:rPr kumimoji="1" lang="en-US" altLang="zh-CN" dirty="0" err="1"/>
              <a:t>heatbeat</a:t>
            </a:r>
            <a:r>
              <a:rPr kumimoji="1" lang="zh-CN" altLang="en-US" dirty="0"/>
              <a:t>，如果发现其他的</a:t>
            </a:r>
            <a:r>
              <a:rPr kumimoji="1" lang="en-US" altLang="zh-CN" dirty="0"/>
              <a:t>proposer</a:t>
            </a:r>
            <a:r>
              <a:rPr kumimoji="1" lang="zh-CN" altLang="en-US" dirty="0"/>
              <a:t>不再活跃，自己就会成为新的</a:t>
            </a:r>
            <a:r>
              <a:rPr kumimoji="1" lang="en-US" altLang="zh-CN" dirty="0"/>
              <a:t>leader</a:t>
            </a:r>
            <a:r>
              <a:rPr kumimoji="1"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A6ED0-AF75-D54E-96B6-3431208DEACB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3228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算法核心部分是 协议模块。对于 </a:t>
            </a:r>
            <a:r>
              <a:rPr kumimoji="1" lang="en-US" altLang="zh-CN" dirty="0"/>
              <a:t>Proposer</a:t>
            </a:r>
            <a:r>
              <a:rPr kumimoji="1" lang="zh-CN" altLang="en-US" dirty="0"/>
              <a:t> 和 </a:t>
            </a:r>
            <a:r>
              <a:rPr kumimoji="1" lang="en-US" altLang="zh-CN" dirty="0"/>
              <a:t>Acceptor</a:t>
            </a:r>
            <a:r>
              <a:rPr kumimoji="1" lang="zh-CN" altLang="en-US" dirty="0"/>
              <a:t> 我们各自实现了一个离散的状态机。</a:t>
            </a:r>
            <a:endParaRPr kumimoji="1" lang="en-US" altLang="zh-CN" dirty="0"/>
          </a:p>
          <a:p>
            <a:r>
              <a:rPr kumimoji="1" lang="zh-CN" altLang="en-US" dirty="0"/>
              <a:t>对于 </a:t>
            </a:r>
            <a:r>
              <a:rPr kumimoji="1" lang="en-US" altLang="zh-CN" dirty="0"/>
              <a:t>Leader</a:t>
            </a:r>
            <a:r>
              <a:rPr kumimoji="1" lang="zh-CN" altLang="en-US" dirty="0"/>
              <a:t>，存在</a:t>
            </a:r>
            <a:r>
              <a:rPr kumimoji="1" lang="en-US" altLang="zh-CN" dirty="0"/>
              <a:t>6</a:t>
            </a:r>
            <a:r>
              <a:rPr kumimoji="1" lang="zh-CN" altLang="en-US" dirty="0"/>
              <a:t>个状态。初始话为 </a:t>
            </a:r>
            <a:r>
              <a:rPr kumimoji="1" lang="en-US" altLang="zh-CN" dirty="0"/>
              <a:t>undefined</a:t>
            </a:r>
            <a:r>
              <a:rPr kumimoji="1" lang="zh-CN" altLang="en-US" dirty="0"/>
              <a:t>，收到外部的开始消息后，进入 </a:t>
            </a:r>
            <a:r>
              <a:rPr kumimoji="1" lang="en-US" altLang="zh-CN" dirty="0"/>
              <a:t>propose</a:t>
            </a:r>
            <a:r>
              <a:rPr kumimoji="1" lang="zh-CN" altLang="en-US" dirty="0"/>
              <a:t>状态，如果在这个阶段收到大于半数的</a:t>
            </a:r>
            <a:r>
              <a:rPr kumimoji="1" lang="en-US" altLang="zh-CN" dirty="0"/>
              <a:t>agree</a:t>
            </a:r>
            <a:r>
              <a:rPr kumimoji="1" lang="zh-CN" altLang="en-US" dirty="0"/>
              <a:t>，进入</a:t>
            </a:r>
            <a:r>
              <a:rPr kumimoji="1" lang="en-US" altLang="zh-CN" dirty="0"/>
              <a:t>agreed</a:t>
            </a:r>
            <a:r>
              <a:rPr kumimoji="1" lang="zh-CN" altLang="en-US" dirty="0"/>
              <a:t>阶段，不然进入</a:t>
            </a:r>
            <a:r>
              <a:rPr kumimoji="1" lang="en-US" altLang="zh-CN" dirty="0"/>
              <a:t>rejected</a:t>
            </a:r>
            <a:r>
              <a:rPr kumimoji="1" lang="zh-CN" altLang="en-US" dirty="0"/>
              <a:t>阶段，本轮</a:t>
            </a:r>
            <a:r>
              <a:rPr kumimoji="1" lang="en-US" altLang="zh-CN" dirty="0"/>
              <a:t>propose</a:t>
            </a:r>
            <a:r>
              <a:rPr kumimoji="1" lang="zh-CN" altLang="en-US" dirty="0"/>
              <a:t>结束。</a:t>
            </a:r>
            <a:endParaRPr kumimoji="1" lang="en-US" altLang="zh-CN" dirty="0"/>
          </a:p>
          <a:p>
            <a:r>
              <a:rPr kumimoji="1" lang="zh-CN" altLang="en-US" dirty="0"/>
              <a:t>接下来，如果收到大于半数的</a:t>
            </a:r>
            <a:r>
              <a:rPr kumimoji="1" lang="en-US" altLang="zh-CN" dirty="0"/>
              <a:t>accept</a:t>
            </a:r>
            <a:r>
              <a:rPr kumimoji="1" lang="zh-CN" altLang="en-US" dirty="0"/>
              <a:t>，进入</a:t>
            </a:r>
            <a:r>
              <a:rPr kumimoji="1" lang="en-US" altLang="zh-CN" dirty="0"/>
              <a:t>accepted</a:t>
            </a:r>
            <a:r>
              <a:rPr kumimoji="1" lang="zh-CN" altLang="en-US" dirty="0"/>
              <a:t>阶段，不然进入 </a:t>
            </a:r>
            <a:r>
              <a:rPr kumimoji="1" lang="en-US" altLang="zh-CN" dirty="0"/>
              <a:t>unaccepted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 err="1"/>
              <a:t>Paxos</a:t>
            </a:r>
            <a:r>
              <a:rPr kumimoji="1" lang="zh-CN" altLang="en-US" dirty="0"/>
              <a:t> </a:t>
            </a:r>
            <a:r>
              <a:rPr kumimoji="1" lang="en-US" altLang="zh-CN"/>
              <a:t>Proposer</a:t>
            </a:r>
            <a:r>
              <a:rPr kumimoji="1" lang="zh-CN" altLang="en-US"/>
              <a:t> </a:t>
            </a:r>
            <a:r>
              <a:rPr kumimoji="1" lang="en-US" altLang="zh-CN" dirty="0"/>
              <a:t>Protocol</a:t>
            </a:r>
            <a:r>
              <a:rPr kumimoji="1" lang="zh-CN" altLang="en-US" dirty="0"/>
              <a:t> 类主要实现了状态转移的逻辑。另外在</a:t>
            </a:r>
            <a:r>
              <a:rPr kumimoji="1" lang="en-US" altLang="zh-CN" dirty="0"/>
              <a:t>propose</a:t>
            </a:r>
            <a:r>
              <a:rPr kumimoji="1" lang="zh-CN" altLang="en-US" dirty="0"/>
              <a:t> 向 </a:t>
            </a:r>
            <a:r>
              <a:rPr kumimoji="1" lang="en-US" altLang="zh-CN" dirty="0"/>
              <a:t>agreed</a:t>
            </a:r>
            <a:r>
              <a:rPr kumimoji="1" lang="zh-CN" altLang="en-US" dirty="0"/>
              <a:t> 状态转移的时候，考虑了 </a:t>
            </a:r>
            <a:r>
              <a:rPr kumimoji="1" lang="en-US" altLang="zh-CN" dirty="0"/>
              <a:t>acceptor</a:t>
            </a:r>
            <a:r>
              <a:rPr kumimoji="1" lang="zh-CN" altLang="en-US" dirty="0"/>
              <a:t> 传回的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，如果不是</a:t>
            </a:r>
            <a:r>
              <a:rPr kumimoji="1" lang="en-US" altLang="zh-CN" dirty="0"/>
              <a:t>None</a:t>
            </a:r>
            <a:r>
              <a:rPr kumimoji="1" lang="zh-CN" altLang="en-US" dirty="0"/>
              <a:t>则设为当前</a:t>
            </a:r>
            <a:r>
              <a:rPr kumimoji="1" lang="en-US" altLang="zh-CN" dirty="0"/>
              <a:t>proposal</a:t>
            </a:r>
            <a:r>
              <a:rPr kumimoji="1" lang="zh-CN" altLang="en-US" dirty="0"/>
              <a:t> 的</a:t>
            </a:r>
            <a:r>
              <a:rPr kumimoji="1" lang="en-US" altLang="zh-CN" dirty="0"/>
              <a:t>value</a:t>
            </a:r>
            <a:r>
              <a:rPr kumimoji="1" lang="zh-CN" altLang="en-US" dirty="0"/>
              <a:t>。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A6ED0-AF75-D54E-96B6-3431208DEACB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78134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Acceptor </a:t>
            </a:r>
            <a:r>
              <a:rPr kumimoji="1" lang="zh-CN" altLang="en-US" dirty="0"/>
              <a:t>也有类似的状态转移图</a:t>
            </a:r>
            <a:endParaRPr kumimoji="1" lang="en-US" altLang="zh-CN" dirty="0"/>
          </a:p>
          <a:p>
            <a:r>
              <a:rPr kumimoji="1" lang="zh-CN" altLang="en-US" dirty="0"/>
              <a:t>如果收到</a:t>
            </a:r>
            <a:r>
              <a:rPr kumimoji="1" lang="en-US" altLang="zh-CN" dirty="0"/>
              <a:t>proposal</a:t>
            </a:r>
            <a:r>
              <a:rPr kumimoji="1" lang="zh-CN" altLang="en-US" dirty="0"/>
              <a:t>，会判断 </a:t>
            </a:r>
            <a:r>
              <a:rPr kumimoji="1" lang="en-US" altLang="zh-CN" dirty="0"/>
              <a:t>proposal</a:t>
            </a:r>
            <a:r>
              <a:rPr kumimoji="1" lang="zh-CN" altLang="en-US" dirty="0"/>
              <a:t> </a:t>
            </a:r>
            <a:r>
              <a:rPr kumimoji="1" lang="en-US" altLang="zh-CN" dirty="0"/>
              <a:t>ID</a:t>
            </a:r>
            <a:r>
              <a:rPr kumimoji="1" lang="zh-CN" altLang="en-US" dirty="0"/>
              <a:t> 是否是见过最大的，如果是进入 </a:t>
            </a:r>
            <a:r>
              <a:rPr kumimoji="1" lang="en-US" altLang="zh-CN" dirty="0"/>
              <a:t>agreed</a:t>
            </a:r>
            <a:r>
              <a:rPr kumimoji="1" lang="zh-CN" altLang="en-US" dirty="0"/>
              <a:t> 状态，不然进入 </a:t>
            </a:r>
            <a:r>
              <a:rPr kumimoji="1" lang="en-US" altLang="zh-CN" dirty="0"/>
              <a:t>rejected</a:t>
            </a:r>
            <a:r>
              <a:rPr kumimoji="1" lang="zh-CN" altLang="en-US" dirty="0"/>
              <a:t> 状态。接下来，收到 </a:t>
            </a:r>
            <a:r>
              <a:rPr kumimoji="1" lang="en-US" altLang="zh-CN" dirty="0"/>
              <a:t>accept</a:t>
            </a:r>
            <a:r>
              <a:rPr kumimoji="1" lang="zh-CN" altLang="en-US" dirty="0"/>
              <a:t>消息后也进行类似的判断。</a:t>
            </a:r>
            <a:endParaRPr kumimoji="1" lang="en-US" altLang="zh-CN" dirty="0"/>
          </a:p>
          <a:p>
            <a:r>
              <a:rPr kumimoji="1" lang="zh-CN" altLang="en-US" dirty="0"/>
              <a:t>这两个过程我们写到了两个函数里。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A6ED0-AF75-D54E-96B6-3431208DEACB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1650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141374-1588-794E-B704-925D03BB47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F1C05C9-84AE-DF4F-96CA-7C42A765D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DA456F-45D0-7D45-9609-1A34C1757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E6E1B8-D13E-164D-AB4A-7494E5DE7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1E66E2-84C0-9C42-9325-74E4CE845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17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739FC9-BD95-0D43-96E1-24216E7B3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7E6F462-847C-544E-A209-9DA41507E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9AF646-21D1-E844-8F85-08C447164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575C3E-297B-F540-9177-6B5B5AA7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F8EB1F-BABC-F544-9B4D-8F48EEAD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8161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3BD7430-D4A0-324D-BCFF-E4136E2868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BB7775B-57C6-FF44-BBEA-85021A4A1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6DC4A4-5055-4340-8344-88C132ACF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F2F518-E49E-9B41-8BD1-7BF4EFB57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1C9863-9B2A-0445-A951-44CA2B34F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2385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650693-0593-8843-A78A-01F1D782E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9EB612-6305-424B-88A3-2D908B43F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92B09D-3D21-D941-984B-C00D5AE61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E99D88-1E31-A34D-B912-828DAAC31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0B6B11-B9DB-9A4F-9968-6B1E4B952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5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43DD68-E52F-C74F-AFDD-5EA7AAC7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652BD1-1891-5647-BD8D-160248F4C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B38EBC-A9F1-074C-981B-BD349AF6C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71ECB2-8557-0547-9371-C4A5A2740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6781E7-4758-864C-8DA1-1A668984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991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2E8E04-BF9E-444D-80AF-634EE8069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BE4C7C-3A42-F447-87DC-18FCEE1201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F34587-8A14-B844-A7CF-5DCAFD389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982530-46D6-7544-AF26-7C8FA4C9D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08D1AE-6F1F-EB4B-B0B4-3DB30D116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512582-8FB1-B542-8AC7-67F853D14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545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D316D6-1427-5E4A-8AE6-140423182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9A3F39-A107-E543-B32A-CC386AFE3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18E2C0-A086-BC41-9731-1A1BC05EB5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3E5021D-257F-4046-A6B0-2F5464503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5C1E06C-D917-2E45-9BAF-0CCABD1CC1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470A55A-51F7-4D41-856F-E76F870A5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8CED816-9FB7-C241-A9B6-B6E46A862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88E86E9-D538-6043-A4FF-508CE3CD4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347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2FFF2C-51F3-6347-BCD9-54CB06EF8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1C1F47-3C2C-9F49-AF3E-09D9917EB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D0F2FBF-722D-F243-B5DA-96394C376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A649BCB-A5B1-2343-9BDB-2CCC26A8D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0249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FD9A5E3-DEB0-D843-AADA-986D4EDF5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A2450B-7FAB-994A-AD07-7D7A7E402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7003AB0-24CF-764E-8C5E-B335D2756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8026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72FDA5-7638-D043-B262-5EF7BCF65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D83253-7CE5-4A44-8023-1DBB4B927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7660ED-CE1E-7C42-87CA-76354A55D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FD3E9B-0DD2-254C-B1B6-6DC08D94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6BA907-553C-914E-89CC-42669CD9E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B7C571-487D-4246-9F3D-CE98790A1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8991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EE750E-97DC-F448-953A-707B72C3C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2B79182-74D6-2B48-ABAA-B121AC5B34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D8063E-968A-9147-8F8C-393590E1C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F6AF0E-1809-384A-AAA5-627E91D57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8B3854A-C296-3344-BE2E-270387E22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61A0DCB-A5A2-1248-A2DC-41BE21F79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1094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9FEDBE-C5DD-D94E-9695-BF6CC3AED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D896E2-9DD4-3E42-993D-FDA4B575D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3F4C62-989A-964C-958A-C33F152AFC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F493F-F7AE-064C-B0CC-CC64A840DF18}" type="datetimeFigureOut">
              <a:rPr kumimoji="1" lang="zh-CN" altLang="en-US" smtClean="0"/>
              <a:t>2021/6/24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77DA5D-AB8A-884A-82E2-D9E161B935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B607DD-3F82-BD40-B4EC-7D85289E5F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023CA-C3BC-DE45-B94D-7629BCD2F2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138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F1520-95A0-7B4D-A103-373CCD07E6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Toy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Paxos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4D0DCC-046C-B249-8BCD-7F741A029C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常卓，谷典典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94086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1724F0-7C86-3743-B932-D1909D94F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Log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E95F5D-58BA-9D44-B267-E1372E9FC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219C6A2-2FD2-3048-9F3F-0D51168BE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68" y="1427009"/>
            <a:ext cx="5745480" cy="530002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DEB7A73-3DA7-AA44-9621-DBFF8ED9E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048" y="1490744"/>
            <a:ext cx="6316284" cy="5172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51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C8C6B0-DC94-4549-B422-3CFBCA8B4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可视化结果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5E8570-C3C1-DD4C-AC86-40B5F8AAF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DA57D3C-62ED-CE45-8048-D4D11F718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512094"/>
            <a:ext cx="79248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116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F253A5-BF9E-864D-BBC3-E05706453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模块介绍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0DFB6E-8536-4049-B785-B496380E4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message.py</a:t>
            </a:r>
            <a:r>
              <a:rPr kumimoji="1" lang="zh-CN" altLang="en-US" dirty="0"/>
              <a:t>  消息模块</a:t>
            </a:r>
            <a:endParaRPr kumimoji="1" lang="en-US" altLang="zh-CN" dirty="0"/>
          </a:p>
          <a:p>
            <a:r>
              <a:rPr kumimoji="1" lang="en-US" altLang="zh-CN" dirty="0" err="1"/>
              <a:t>record.py</a:t>
            </a:r>
            <a:r>
              <a:rPr kumimoji="1" lang="zh-CN" altLang="en-US" dirty="0"/>
              <a:t>  资源记录模块</a:t>
            </a:r>
            <a:endParaRPr kumimoji="1" lang="en-US" altLang="zh-CN" dirty="0"/>
          </a:p>
          <a:p>
            <a:r>
              <a:rPr kumimoji="1" lang="en-US" altLang="zh-CN" dirty="0" err="1"/>
              <a:t>role.py</a:t>
            </a:r>
            <a:r>
              <a:rPr kumimoji="1" lang="zh-CN" altLang="en-US" dirty="0"/>
              <a:t>  节点模块</a:t>
            </a:r>
            <a:endParaRPr kumimoji="1" lang="en-US" altLang="zh-CN" dirty="0"/>
          </a:p>
          <a:p>
            <a:r>
              <a:rPr kumimoji="1" lang="en-US" altLang="zh-CN" dirty="0" err="1"/>
              <a:t>paxos_protocol.py</a:t>
            </a:r>
            <a:r>
              <a:rPr kumimoji="1" lang="zh-CN" altLang="en-US" dirty="0"/>
              <a:t>  协议模块</a:t>
            </a:r>
            <a:endParaRPr kumimoji="1" lang="en-US" altLang="zh-CN" dirty="0"/>
          </a:p>
          <a:p>
            <a:r>
              <a:rPr kumimoji="1" lang="en-US" altLang="zh-CN" dirty="0" err="1"/>
              <a:t>log.py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en-US" altLang="zh-CN" dirty="0" err="1"/>
              <a:t>test.py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2181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EC03A0-1506-E94C-8E1F-98DB0644B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消息模块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44F61CE-2438-1D4E-A4CB-32284CBD8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29004"/>
            <a:ext cx="45720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492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F1D7F9-DC6A-FB4F-96DA-D807ED879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消息模块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308B25C-899C-8B48-83B4-339DC3FDA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462088"/>
            <a:ext cx="7700472" cy="435133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E40E1FF-06E0-5045-9CC2-548538757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0880" y="1580357"/>
            <a:ext cx="36576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83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FA7EB-CDC4-904C-9B4E-7339A6BAF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资源记录模块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64FAC39-5B63-9944-A9E8-8F82A80E9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10515600" cy="404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68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3B4F71-5D0F-EA45-B382-4DFBA0C8D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节点模块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0957D77-BCFD-6B4C-8B4E-B532A0722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4989688" cy="42383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188D466-8184-4147-9F57-1FDCE7C70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888" y="259080"/>
            <a:ext cx="5949868" cy="6339840"/>
          </a:xfrm>
          <a:prstGeom prst="rect">
            <a:avLst/>
          </a:prstGeom>
        </p:spPr>
      </p:pic>
      <p:sp>
        <p:nvSpPr>
          <p:cNvPr id="7" name="框架 6">
            <a:extLst>
              <a:ext uri="{FF2B5EF4-FFF2-40B4-BE49-F238E27FC236}">
                <a16:creationId xmlns:a16="http://schemas.microsoft.com/office/drawing/2014/main" id="{2E61638C-944C-7048-944A-B6B114005869}"/>
              </a:ext>
            </a:extLst>
          </p:cNvPr>
          <p:cNvSpPr/>
          <p:nvPr/>
        </p:nvSpPr>
        <p:spPr>
          <a:xfrm>
            <a:off x="1036320" y="3504724"/>
            <a:ext cx="3505200" cy="1036320"/>
          </a:xfrm>
          <a:prstGeom prst="frame">
            <a:avLst>
              <a:gd name="adj1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框架 7">
            <a:extLst>
              <a:ext uri="{FF2B5EF4-FFF2-40B4-BE49-F238E27FC236}">
                <a16:creationId xmlns:a16="http://schemas.microsoft.com/office/drawing/2014/main" id="{104133FE-0175-A840-BB28-F88008632056}"/>
              </a:ext>
            </a:extLst>
          </p:cNvPr>
          <p:cNvSpPr/>
          <p:nvPr/>
        </p:nvSpPr>
        <p:spPr>
          <a:xfrm>
            <a:off x="5974080" y="5317806"/>
            <a:ext cx="4556760" cy="1325563"/>
          </a:xfrm>
          <a:prstGeom prst="frame">
            <a:avLst>
              <a:gd name="adj1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595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2D79FF-70BE-8E44-ACC8-0D18584BF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协议模块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B988F752-5CA3-5041-B15F-9A7FB669DE82}"/>
              </a:ext>
            </a:extLst>
          </p:cNvPr>
          <p:cNvGrpSpPr/>
          <p:nvPr/>
        </p:nvGrpSpPr>
        <p:grpSpPr>
          <a:xfrm>
            <a:off x="4942481" y="339467"/>
            <a:ext cx="7102674" cy="3658552"/>
            <a:chOff x="416201" y="2133600"/>
            <a:chExt cx="7102674" cy="3658552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6D100CA4-C245-2548-A896-C2CA3B0ADF6F}"/>
                </a:ext>
              </a:extLst>
            </p:cNvPr>
            <p:cNvSpPr/>
            <p:nvPr/>
          </p:nvSpPr>
          <p:spPr>
            <a:xfrm>
              <a:off x="3505200" y="2133600"/>
              <a:ext cx="141732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Propose</a:t>
              </a:r>
              <a:endParaRPr kumimoji="1" lang="zh-CN" altLang="en-US" dirty="0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C66330B2-0AB0-8746-BFBD-61A301ED3657}"/>
                </a:ext>
              </a:extLst>
            </p:cNvPr>
            <p:cNvSpPr/>
            <p:nvPr/>
          </p:nvSpPr>
          <p:spPr>
            <a:xfrm>
              <a:off x="2407920" y="3368040"/>
              <a:ext cx="152400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Rejected</a:t>
              </a:r>
              <a:endParaRPr kumimoji="1" lang="zh-CN" altLang="en-US" dirty="0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EE204075-AF57-AE47-BF2C-F523F4E0156F}"/>
                </a:ext>
              </a:extLst>
            </p:cNvPr>
            <p:cNvSpPr/>
            <p:nvPr/>
          </p:nvSpPr>
          <p:spPr>
            <a:xfrm>
              <a:off x="4511040" y="3368992"/>
              <a:ext cx="141732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Agreed</a:t>
              </a:r>
              <a:endParaRPr kumimoji="1"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CE02310E-6D21-664B-BCE7-896E6712C2C4}"/>
                </a:ext>
              </a:extLst>
            </p:cNvPr>
            <p:cNvSpPr/>
            <p:nvPr/>
          </p:nvSpPr>
          <p:spPr>
            <a:xfrm>
              <a:off x="3154680" y="4801552"/>
              <a:ext cx="192024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Unaccepted</a:t>
              </a:r>
              <a:endParaRPr kumimoji="1" lang="zh-CN" altLang="en-US" dirty="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41B7292-2AD1-E047-A9B0-FB5882E13689}"/>
                </a:ext>
              </a:extLst>
            </p:cNvPr>
            <p:cNvSpPr/>
            <p:nvPr/>
          </p:nvSpPr>
          <p:spPr>
            <a:xfrm>
              <a:off x="5364480" y="4771072"/>
              <a:ext cx="156972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Accepted</a:t>
              </a:r>
              <a:endParaRPr kumimoji="1" lang="zh-CN" altLang="en-US" dirty="0"/>
            </a:p>
          </p:txBody>
        </p: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803ED3F5-C67C-6B4D-A82A-F58EC6C5DF91}"/>
                </a:ext>
              </a:extLst>
            </p:cNvPr>
            <p:cNvCxnSpPr>
              <a:stCxn id="4" idx="3"/>
              <a:endCxn id="5" idx="0"/>
            </p:cNvCxnSpPr>
            <p:nvPr/>
          </p:nvCxnSpPr>
          <p:spPr>
            <a:xfrm flipH="1">
              <a:off x="3169920" y="2979130"/>
              <a:ext cx="543600" cy="38891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5FA95246-7E58-A04E-9369-7B082407FF6E}"/>
                </a:ext>
              </a:extLst>
            </p:cNvPr>
            <p:cNvCxnSpPr>
              <a:stCxn id="4" idx="5"/>
              <a:endCxn id="6" idx="0"/>
            </p:cNvCxnSpPr>
            <p:nvPr/>
          </p:nvCxnSpPr>
          <p:spPr>
            <a:xfrm>
              <a:off x="4714958" y="2979130"/>
              <a:ext cx="504742" cy="389862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134ECAD3-C186-3343-BA8C-920A8B6EE6E9}"/>
                </a:ext>
              </a:extLst>
            </p:cNvPr>
            <p:cNvCxnSpPr>
              <a:cxnSpLocks/>
              <a:stCxn id="6" idx="3"/>
              <a:endCxn id="7" idx="0"/>
            </p:cNvCxnSpPr>
            <p:nvPr/>
          </p:nvCxnSpPr>
          <p:spPr>
            <a:xfrm flipH="1">
              <a:off x="4114800" y="4214522"/>
              <a:ext cx="603802" cy="587030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>
              <a:extLst>
                <a:ext uri="{FF2B5EF4-FFF2-40B4-BE49-F238E27FC236}">
                  <a16:creationId xmlns:a16="http://schemas.microsoft.com/office/drawing/2014/main" id="{2F421494-B04E-8246-856F-9EDE2EDEA1B9}"/>
                </a:ext>
              </a:extLst>
            </p:cNvPr>
            <p:cNvCxnSpPr>
              <a:cxnSpLocks/>
              <a:stCxn id="6" idx="5"/>
              <a:endCxn id="8" idx="0"/>
            </p:cNvCxnSpPr>
            <p:nvPr/>
          </p:nvCxnSpPr>
          <p:spPr>
            <a:xfrm>
              <a:off x="5720798" y="4214522"/>
              <a:ext cx="428542" cy="556550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2C6629FA-DFF8-6E40-BD04-DE0D414EFC91}"/>
                </a:ext>
              </a:extLst>
            </p:cNvPr>
            <p:cNvSpPr/>
            <p:nvPr/>
          </p:nvSpPr>
          <p:spPr>
            <a:xfrm>
              <a:off x="416201" y="2133600"/>
              <a:ext cx="173736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Undefined</a:t>
              </a:r>
              <a:endParaRPr kumimoji="1" lang="zh-CN" altLang="en-US" dirty="0"/>
            </a:p>
          </p:txBody>
        </p:sp>
        <p:cxnSp>
          <p:nvCxnSpPr>
            <p:cNvPr id="23" name="直线箭头连接符 22">
              <a:extLst>
                <a:ext uri="{FF2B5EF4-FFF2-40B4-BE49-F238E27FC236}">
                  <a16:creationId xmlns:a16="http://schemas.microsoft.com/office/drawing/2014/main" id="{8F11CC9D-61DA-924B-B58E-216FD9AF7A03}"/>
                </a:ext>
              </a:extLst>
            </p:cNvPr>
            <p:cNvCxnSpPr>
              <a:cxnSpLocks/>
              <a:stCxn id="22" idx="6"/>
              <a:endCxn id="4" idx="2"/>
            </p:cNvCxnSpPr>
            <p:nvPr/>
          </p:nvCxnSpPr>
          <p:spPr>
            <a:xfrm>
              <a:off x="2153561" y="2628900"/>
              <a:ext cx="1351639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915638CE-9088-AB40-A08B-ABB1E743F64A}"/>
                </a:ext>
              </a:extLst>
            </p:cNvPr>
            <p:cNvSpPr txBox="1"/>
            <p:nvPr/>
          </p:nvSpPr>
          <p:spPr>
            <a:xfrm>
              <a:off x="2037336" y="2265168"/>
              <a:ext cx="15840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EXT_PROPOSAL</a:t>
              </a:r>
              <a:endParaRPr kumimoji="1" lang="zh-CN" altLang="en-US" sz="1600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C384329-E191-7F49-837B-B7900DCF2B07}"/>
                </a:ext>
              </a:extLst>
            </p:cNvPr>
            <p:cNvSpPr txBox="1"/>
            <p:nvPr/>
          </p:nvSpPr>
          <p:spPr>
            <a:xfrm>
              <a:off x="4913514" y="2921440"/>
              <a:ext cx="128432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Agree &gt; half</a:t>
              </a:r>
              <a:endParaRPr kumimoji="1" lang="zh-CN" altLang="en-US" sz="1600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56B998C-24CA-364D-A33B-A351BE249555}"/>
                </a:ext>
              </a:extLst>
            </p:cNvPr>
            <p:cNvSpPr txBox="1"/>
            <p:nvPr/>
          </p:nvSpPr>
          <p:spPr>
            <a:xfrm>
              <a:off x="2861147" y="2921440"/>
              <a:ext cx="5261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else</a:t>
              </a:r>
              <a:endParaRPr kumimoji="1" lang="zh-CN" altLang="en-US" sz="1600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982EDA35-DCDE-9846-B844-3159225E8DDD}"/>
                </a:ext>
              </a:extLst>
            </p:cNvPr>
            <p:cNvSpPr txBox="1"/>
            <p:nvPr/>
          </p:nvSpPr>
          <p:spPr>
            <a:xfrm>
              <a:off x="3890595" y="4241542"/>
              <a:ext cx="5261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else</a:t>
              </a:r>
              <a:endParaRPr kumimoji="1" lang="zh-CN" altLang="en-US" sz="1600" dirty="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169B9EC-3E40-164A-8F9C-DEEEF8EECE01}"/>
                </a:ext>
              </a:extLst>
            </p:cNvPr>
            <p:cNvSpPr txBox="1"/>
            <p:nvPr/>
          </p:nvSpPr>
          <p:spPr>
            <a:xfrm>
              <a:off x="5934787" y="4241542"/>
              <a:ext cx="15840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Accepted &gt; half</a:t>
              </a:r>
              <a:endParaRPr kumimoji="1" lang="zh-CN" altLang="en-US" sz="1600" dirty="0"/>
            </a:p>
          </p:txBody>
        </p:sp>
      </p:grpSp>
      <p:pic>
        <p:nvPicPr>
          <p:cNvPr id="34" name="图片 33">
            <a:extLst>
              <a:ext uri="{FF2B5EF4-FFF2-40B4-BE49-F238E27FC236}">
                <a16:creationId xmlns:a16="http://schemas.microsoft.com/office/drawing/2014/main" id="{2C100F3B-E88C-EA4D-859D-5E838D9EF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92558"/>
            <a:ext cx="3505200" cy="185420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37BAFF42-1C99-3044-A46E-BE25F182D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181" y="3754804"/>
            <a:ext cx="64897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097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A6BD0A-440C-4B40-B175-6DED19B6C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协议模块</a:t>
            </a:r>
          </a:p>
        </p:txBody>
      </p:sp>
      <p:pic>
        <p:nvPicPr>
          <p:cNvPr id="50" name="内容占位符 49">
            <a:extLst>
              <a:ext uri="{FF2B5EF4-FFF2-40B4-BE49-F238E27FC236}">
                <a16:creationId xmlns:a16="http://schemas.microsoft.com/office/drawing/2014/main" id="{B0F2567C-3E03-D242-BE75-78C3FFFC1F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17930" y="3764756"/>
            <a:ext cx="3721100" cy="9398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B988F752-5CA3-5041-B15F-9A7FB669DE82}"/>
              </a:ext>
            </a:extLst>
          </p:cNvPr>
          <p:cNvGrpSpPr/>
          <p:nvPr/>
        </p:nvGrpSpPr>
        <p:grpSpPr>
          <a:xfrm>
            <a:off x="7081045" y="159068"/>
            <a:ext cx="4564360" cy="3636168"/>
            <a:chOff x="2407920" y="2155984"/>
            <a:chExt cx="4564360" cy="3636168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6D100CA4-C245-2548-A896-C2CA3B0ADF6F}"/>
                </a:ext>
              </a:extLst>
            </p:cNvPr>
            <p:cNvSpPr/>
            <p:nvPr/>
          </p:nvSpPr>
          <p:spPr>
            <a:xfrm>
              <a:off x="3276557" y="2155984"/>
              <a:ext cx="1754181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dirty="0"/>
                <a:t>Undefined</a:t>
              </a:r>
              <a:endParaRPr kumimoji="1" lang="zh-CN" altLang="en-US" dirty="0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C66330B2-0AB0-8746-BFBD-61A301ED3657}"/>
                </a:ext>
              </a:extLst>
            </p:cNvPr>
            <p:cNvSpPr/>
            <p:nvPr/>
          </p:nvSpPr>
          <p:spPr>
            <a:xfrm>
              <a:off x="2407920" y="3368040"/>
              <a:ext cx="152400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dirty="0"/>
                <a:t>Rejected</a:t>
              </a:r>
              <a:endParaRPr kumimoji="1" lang="zh-CN" altLang="en-US" dirty="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EE204075-AF57-AE47-BF2C-F523F4E0156F}"/>
                </a:ext>
              </a:extLst>
            </p:cNvPr>
            <p:cNvSpPr/>
            <p:nvPr/>
          </p:nvSpPr>
          <p:spPr>
            <a:xfrm>
              <a:off x="4511040" y="3368992"/>
              <a:ext cx="141732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dirty="0"/>
                <a:t>Agreed</a:t>
              </a:r>
              <a:endParaRPr kumimoji="1" lang="zh-CN" altLang="en-US" dirty="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CE02310E-6D21-664B-BCE7-896E6712C2C4}"/>
                </a:ext>
              </a:extLst>
            </p:cNvPr>
            <p:cNvSpPr/>
            <p:nvPr/>
          </p:nvSpPr>
          <p:spPr>
            <a:xfrm>
              <a:off x="3154680" y="4801552"/>
              <a:ext cx="192024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dirty="0"/>
                <a:t>Unaccepted</a:t>
              </a:r>
              <a:endParaRPr kumimoji="1"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41B7292-2AD1-E047-A9B0-FB5882E13689}"/>
                </a:ext>
              </a:extLst>
            </p:cNvPr>
            <p:cNvSpPr/>
            <p:nvPr/>
          </p:nvSpPr>
          <p:spPr>
            <a:xfrm>
              <a:off x="5364480" y="4771072"/>
              <a:ext cx="1569720" cy="990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dirty="0"/>
                <a:t>Accepted</a:t>
              </a:r>
              <a:endParaRPr kumimoji="1" lang="zh-CN" altLang="en-US" dirty="0"/>
            </a:p>
          </p:txBody>
        </p: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803ED3F5-C67C-6B4D-A82A-F58EC6C5DF91}"/>
                </a:ext>
              </a:extLst>
            </p:cNvPr>
            <p:cNvCxnSpPr>
              <a:cxnSpLocks/>
              <a:stCxn id="6" idx="3"/>
              <a:endCxn id="7" idx="0"/>
            </p:cNvCxnSpPr>
            <p:nvPr/>
          </p:nvCxnSpPr>
          <p:spPr>
            <a:xfrm flipH="1">
              <a:off x="3169920" y="3001514"/>
              <a:ext cx="363531" cy="36652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5FA95246-7E58-A04E-9369-7B082407FF6E}"/>
                </a:ext>
              </a:extLst>
            </p:cNvPr>
            <p:cNvCxnSpPr>
              <a:cxnSpLocks/>
              <a:stCxn id="6" idx="5"/>
              <a:endCxn id="8" idx="0"/>
            </p:cNvCxnSpPr>
            <p:nvPr/>
          </p:nvCxnSpPr>
          <p:spPr>
            <a:xfrm>
              <a:off x="4773844" y="3001514"/>
              <a:ext cx="445856" cy="367478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134ECAD3-C186-3343-BA8C-920A8B6EE6E9}"/>
                </a:ext>
              </a:extLst>
            </p:cNvPr>
            <p:cNvCxnSpPr>
              <a:cxnSpLocks/>
              <a:stCxn id="8" idx="3"/>
              <a:endCxn id="9" idx="0"/>
            </p:cNvCxnSpPr>
            <p:nvPr/>
          </p:nvCxnSpPr>
          <p:spPr>
            <a:xfrm flipH="1">
              <a:off x="4114800" y="4214522"/>
              <a:ext cx="603802" cy="587030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2F421494-B04E-8246-856F-9EDE2EDEA1B9}"/>
                </a:ext>
              </a:extLst>
            </p:cNvPr>
            <p:cNvCxnSpPr>
              <a:cxnSpLocks/>
              <a:stCxn id="8" idx="5"/>
              <a:endCxn id="10" idx="0"/>
            </p:cNvCxnSpPr>
            <p:nvPr/>
          </p:nvCxnSpPr>
          <p:spPr>
            <a:xfrm>
              <a:off x="5720798" y="4214522"/>
              <a:ext cx="428542" cy="556550"/>
            </a:xfrm>
            <a:prstGeom prst="straightConnector1">
              <a:avLst/>
            </a:prstGeom>
            <a:ln w="190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29">
              <a:extLst>
                <a:ext uri="{FF2B5EF4-FFF2-40B4-BE49-F238E27FC236}">
                  <a16:creationId xmlns:a16="http://schemas.microsoft.com/office/drawing/2014/main" id="{3C384329-E191-7F49-837B-B7900DCF2B07}"/>
                </a:ext>
              </a:extLst>
            </p:cNvPr>
            <p:cNvSpPr txBox="1"/>
            <p:nvPr/>
          </p:nvSpPr>
          <p:spPr>
            <a:xfrm>
              <a:off x="5080415" y="2746465"/>
              <a:ext cx="189186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CN" sz="1600" dirty="0"/>
                <a:t>Receive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proposal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&amp;</a:t>
              </a:r>
            </a:p>
            <a:p>
              <a:r>
                <a:rPr kumimoji="1" lang="en-US" altLang="zh-CN" sz="1600" dirty="0"/>
                <a:t>Highest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ever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seen</a:t>
              </a:r>
              <a:endParaRPr kumimoji="1" lang="zh-CN" altLang="en-US" sz="1600" dirty="0"/>
            </a:p>
          </p:txBody>
        </p:sp>
      </p:grpSp>
      <p:pic>
        <p:nvPicPr>
          <p:cNvPr id="48" name="图片 47">
            <a:extLst>
              <a:ext uri="{FF2B5EF4-FFF2-40B4-BE49-F238E27FC236}">
                <a16:creationId xmlns:a16="http://schemas.microsoft.com/office/drawing/2014/main" id="{FE02F80F-B506-B24A-AAD4-AB52AD302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90688"/>
            <a:ext cx="3759200" cy="1968500"/>
          </a:xfrm>
          <a:prstGeom prst="rect">
            <a:avLst/>
          </a:prstGeom>
        </p:spPr>
      </p:pic>
      <p:sp>
        <p:nvSpPr>
          <p:cNvPr id="49" name="文本框 29">
            <a:extLst>
              <a:ext uri="{FF2B5EF4-FFF2-40B4-BE49-F238E27FC236}">
                <a16:creationId xmlns:a16="http://schemas.microsoft.com/office/drawing/2014/main" id="{E1C99BDD-BA1C-B74D-9904-8717F9E81F4D}"/>
              </a:ext>
            </a:extLst>
          </p:cNvPr>
          <p:cNvSpPr txBox="1"/>
          <p:nvPr/>
        </p:nvSpPr>
        <p:spPr>
          <a:xfrm>
            <a:off x="10032050" y="2223988"/>
            <a:ext cx="19239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600" dirty="0"/>
              <a:t>Receive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accepted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&amp;</a:t>
            </a:r>
          </a:p>
          <a:p>
            <a:r>
              <a:rPr kumimoji="1" lang="en-US" altLang="zh-CN" sz="1600" dirty="0"/>
              <a:t>Highest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ever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seen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75394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1A2F1520-95A0-7B4D-A103-373CCD07E61D}"/>
              </a:ext>
            </a:extLst>
          </p:cNvPr>
          <p:cNvSpPr>
            <a:spLocks noGrp="1"/>
          </p:cNvSpPr>
          <p:nvPr/>
        </p:nvSpPr>
        <p:spPr>
          <a:xfrm>
            <a:off x="1524000" y="122936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项目演示</a:t>
            </a:r>
          </a:p>
        </p:txBody>
      </p:sp>
    </p:spTree>
    <p:extLst>
      <p:ext uri="{BB962C8B-B14F-4D97-AF65-F5344CB8AC3E}">
        <p14:creationId xmlns:p14="http://schemas.microsoft.com/office/powerpoint/2010/main" val="1540873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563</Words>
  <Application>Microsoft Macintosh PowerPoint</Application>
  <PresentationFormat>宽屏</PresentationFormat>
  <Paragraphs>69</Paragraphs>
  <Slides>11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Toy Paxos</vt:lpstr>
      <vt:lpstr>模块介绍</vt:lpstr>
      <vt:lpstr>消息模块</vt:lpstr>
      <vt:lpstr>消息模块</vt:lpstr>
      <vt:lpstr>资源记录模块</vt:lpstr>
      <vt:lpstr>节点模块</vt:lpstr>
      <vt:lpstr>协议模块</vt:lpstr>
      <vt:lpstr>协议模块</vt:lpstr>
      <vt:lpstr>PowerPoint 演示文稿</vt:lpstr>
      <vt:lpstr>Log</vt:lpstr>
      <vt:lpstr>可视化结果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Toy Paxos</dc:title>
  <dc:creator>Microsoft Office User</dc:creator>
  <cp:lastModifiedBy>Diandian Gu (FA Talent)</cp:lastModifiedBy>
  <cp:revision>31</cp:revision>
  <dcterms:created xsi:type="dcterms:W3CDTF">2021-06-23T07:41:43Z</dcterms:created>
  <dcterms:modified xsi:type="dcterms:W3CDTF">2021-06-24T04:04:18Z</dcterms:modified>
</cp:coreProperties>
</file>

<file path=docProps/thumbnail.jpeg>
</file>